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5" d="100"/>
          <a:sy n="105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423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662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079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68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591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926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388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078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0460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5604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440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12FF4-E0B6-4B78-A877-96F3D955606A}" type="datetimeFigureOut">
              <a:rPr lang="fa-IR" smtClean="0"/>
              <a:t>1441/12/22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2CE81-6BD3-4125-A089-14DDBB28AA7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206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cs typeface="B Titr" pitchFamily="2" charset="-78"/>
              </a:rPr>
              <a:t>سخن در زبان </a:t>
            </a:r>
            <a:r>
              <a:rPr lang="fa-IR" dirty="0" smtClean="0">
                <a:cs typeface="B Titr" pitchFamily="2" charset="-78"/>
              </a:rPr>
              <a:t>فارسی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a-IR" b="1" dirty="0">
                <a:cs typeface="B Esfehan" pitchFamily="2" charset="-78"/>
              </a:rPr>
              <a:t>سخن در زبان فارسی دو نوع </a:t>
            </a:r>
            <a:r>
              <a:rPr lang="fa-IR" b="1" dirty="0" smtClean="0">
                <a:cs typeface="B Esfehan" pitchFamily="2" charset="-78"/>
              </a:rPr>
              <a:t>است.</a:t>
            </a:r>
          </a:p>
          <a:p>
            <a:pPr marL="0" indent="0" algn="just">
              <a:buNone/>
            </a:pPr>
            <a:r>
              <a:rPr lang="fa-IR" dirty="0" smtClean="0">
                <a:cs typeface="B Vahid" pitchFamily="2" charset="-78"/>
              </a:rPr>
              <a:t> </a:t>
            </a:r>
            <a:r>
              <a:rPr lang="fa-IR" sz="3600" b="1" dirty="0" smtClean="0">
                <a:solidFill>
                  <a:srgbClr val="0070C0"/>
                </a:solidFill>
                <a:cs typeface="B Vahid" pitchFamily="2" charset="-78"/>
              </a:rPr>
              <a:t>1- شعر </a:t>
            </a:r>
          </a:p>
          <a:p>
            <a:pPr marL="0" indent="0" algn="just">
              <a:buNone/>
            </a:pPr>
            <a:r>
              <a:rPr lang="fa-IR" sz="3600" b="1" dirty="0" smtClean="0">
                <a:solidFill>
                  <a:srgbClr val="0070C0"/>
                </a:solidFill>
                <a:cs typeface="B Vahid" pitchFamily="2" charset="-78"/>
              </a:rPr>
              <a:t>2- </a:t>
            </a:r>
            <a:r>
              <a:rPr lang="fa-IR" sz="3600" b="1" dirty="0">
                <a:solidFill>
                  <a:srgbClr val="0070C0"/>
                </a:solidFill>
                <a:cs typeface="B Vahid" pitchFamily="2" charset="-78"/>
              </a:rPr>
              <a:t>نثر</a:t>
            </a:r>
            <a:endParaRPr lang="en-US" sz="3600" b="1" dirty="0">
              <a:solidFill>
                <a:srgbClr val="0070C0"/>
              </a:solidFill>
              <a:cs typeface="B Vahid" pitchFamily="2" charset="-78"/>
            </a:endParaRPr>
          </a:p>
          <a:p>
            <a:pPr marL="0" indent="0" algn="just">
              <a:buNone/>
            </a:pPr>
            <a:r>
              <a:rPr lang="fa-IR" b="1" dirty="0">
                <a:cs typeface="B Titr" pitchFamily="2" charset="-78"/>
              </a:rPr>
              <a:t>1- شعر چیست؟ </a:t>
            </a:r>
            <a:endParaRPr lang="fa-IR" b="1" dirty="0" smtClean="0">
              <a:cs typeface="B Titr" pitchFamily="2" charset="-78"/>
            </a:endParaRPr>
          </a:p>
          <a:p>
            <a:pPr marL="0" indent="0" algn="just">
              <a:buNone/>
            </a:pPr>
            <a:r>
              <a:rPr lang="fa-IR" sz="3800" b="1" dirty="0" smtClean="0">
                <a:cs typeface="B Vahid" pitchFamily="2" charset="-78"/>
              </a:rPr>
              <a:t>سخنی </a:t>
            </a:r>
            <a:r>
              <a:rPr lang="fa-IR" sz="3800" b="1" dirty="0">
                <a:cs typeface="B Vahid" pitchFamily="2" charset="-78"/>
              </a:rPr>
              <a:t>است که ویژگی­های زیر را داشته باشد.</a:t>
            </a:r>
            <a:endParaRPr lang="en-US" sz="3800" b="1" dirty="0">
              <a:cs typeface="B Vahid" pitchFamily="2" charset="-78"/>
            </a:endParaRPr>
          </a:p>
          <a:p>
            <a:pPr marL="0" indent="0" algn="just">
              <a:buNone/>
            </a:pPr>
            <a:r>
              <a:rPr lang="fa-IR" sz="3100" dirty="0" smtClean="0">
                <a:solidFill>
                  <a:srgbClr val="FF0000"/>
                </a:solidFill>
                <a:cs typeface="B Vahid" pitchFamily="2" charset="-78"/>
              </a:rPr>
              <a:t>1- </a:t>
            </a:r>
            <a:r>
              <a:rPr lang="fa-IR" sz="3100" dirty="0">
                <a:solidFill>
                  <a:srgbClr val="FF0000"/>
                </a:solidFill>
                <a:cs typeface="B Vahid" pitchFamily="2" charset="-78"/>
              </a:rPr>
              <a:t>موزون (وزن</a:t>
            </a:r>
            <a:r>
              <a:rPr lang="fa-IR" sz="3100" dirty="0" smtClean="0">
                <a:solidFill>
                  <a:srgbClr val="FF0000"/>
                </a:solidFill>
                <a:cs typeface="B Vahid" pitchFamily="2" charset="-78"/>
              </a:rPr>
              <a:t>)</a:t>
            </a:r>
          </a:p>
          <a:p>
            <a:pPr marL="0" indent="0" algn="just">
              <a:buNone/>
            </a:pPr>
            <a:r>
              <a:rPr lang="fa-IR" sz="3100" dirty="0" smtClean="0">
                <a:solidFill>
                  <a:srgbClr val="FF0000"/>
                </a:solidFill>
                <a:cs typeface="B Vahid" pitchFamily="2" charset="-78"/>
              </a:rPr>
              <a:t>2- قافیه</a:t>
            </a:r>
          </a:p>
          <a:p>
            <a:pPr marL="0" indent="0" algn="just">
              <a:buNone/>
            </a:pPr>
            <a:r>
              <a:rPr lang="fa-IR" sz="3100" dirty="0" smtClean="0">
                <a:solidFill>
                  <a:srgbClr val="FF0000"/>
                </a:solidFill>
                <a:cs typeface="B Vahid" pitchFamily="2" charset="-78"/>
              </a:rPr>
              <a:t>3- تخیّل</a:t>
            </a:r>
          </a:p>
          <a:p>
            <a:pPr marL="0" indent="0" algn="just">
              <a:buNone/>
            </a:pPr>
            <a:r>
              <a:rPr lang="fa-IR" sz="3100" dirty="0" smtClean="0">
                <a:solidFill>
                  <a:srgbClr val="FF0000"/>
                </a:solidFill>
                <a:cs typeface="B Vahid" pitchFamily="2" charset="-78"/>
              </a:rPr>
              <a:t>4- </a:t>
            </a:r>
            <a:r>
              <a:rPr lang="fa-IR" sz="3100" dirty="0">
                <a:solidFill>
                  <a:srgbClr val="FF0000"/>
                </a:solidFill>
                <a:cs typeface="B Vahid" pitchFamily="2" charset="-78"/>
              </a:rPr>
              <a:t>عاطفه</a:t>
            </a:r>
            <a:endParaRPr lang="en-US" sz="3100" dirty="0">
              <a:solidFill>
                <a:srgbClr val="FF0000"/>
              </a:solidFill>
              <a:cs typeface="B Vahid" pitchFamily="2" charset="-78"/>
            </a:endParaRPr>
          </a:p>
          <a:p>
            <a:pPr marL="0" indent="0" algn="just">
              <a:buNone/>
            </a:pPr>
            <a:r>
              <a:rPr lang="fa-IR" dirty="0">
                <a:cs typeface="B Titr" pitchFamily="2" charset="-78"/>
              </a:rPr>
              <a:t>2- نثر چیست؟ </a:t>
            </a:r>
            <a:endParaRPr lang="fa-IR" dirty="0" smtClean="0">
              <a:cs typeface="B Titr" pitchFamily="2" charset="-78"/>
            </a:endParaRPr>
          </a:p>
          <a:p>
            <a:pPr marL="0" indent="0" algn="just">
              <a:buNone/>
            </a:pPr>
            <a:r>
              <a:rPr lang="fa-IR" sz="4200" b="1" dirty="0" smtClean="0">
                <a:cs typeface="B Vahid" pitchFamily="2" charset="-78"/>
              </a:rPr>
              <a:t>در </a:t>
            </a:r>
            <a:r>
              <a:rPr lang="fa-IR" sz="4200" b="1" dirty="0">
                <a:cs typeface="B Vahid" pitchFamily="2" charset="-78"/>
              </a:rPr>
              <a:t>لغت به معنی پراکندگی و پراکندن است و در اصطلاح سخنی است که دارای وزن و قافیه نباشد.</a:t>
            </a:r>
            <a:endParaRPr lang="en-US" sz="4200" b="1" dirty="0">
              <a:cs typeface="B Vahid" pitchFamily="2" charset="-78"/>
            </a:endParaRPr>
          </a:p>
          <a:p>
            <a:pPr marL="0" indent="0" algn="just">
              <a:buNone/>
            </a:pPr>
            <a:endParaRPr lang="fa-IR" dirty="0">
              <a:cs typeface="B Vah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27879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cs typeface="B Titr" pitchFamily="2" charset="-78"/>
              </a:rPr>
              <a:t>3- تفاوت شعر و </a:t>
            </a:r>
            <a:r>
              <a:rPr lang="fa-IR" dirty="0" smtClean="0">
                <a:cs typeface="B Titr" pitchFamily="2" charset="-78"/>
              </a:rPr>
              <a:t>نثر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fa-IR" dirty="0">
                <a:cs typeface="B Homa" pitchFamily="2" charset="-78"/>
              </a:rPr>
              <a:t>در نثر هدف رساندن پیام است به مخاطب. لیکن در شعر هدف تنها انتقال پیام نیست، تأثیر و لذّت نیز جزء هدف شعر است و نثر از پیچیدگی­های کمتری نسبت به شعر برخوردار است و مخاطب زودتر به پیام آن می­رسد ولی در شعر، مخاطب تلاش می­کند که در عین به دست آوردن پیام، از شعر لذت ببرد.</a:t>
            </a:r>
            <a:endParaRPr lang="en-US" dirty="0">
              <a:cs typeface="B Homa" pitchFamily="2" charset="-78"/>
            </a:endParaRPr>
          </a:p>
          <a:p>
            <a:pPr marL="0" indent="0" algn="just">
              <a:buNone/>
            </a:pPr>
            <a:endParaRPr lang="fa-IR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474485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Titr" pitchFamily="2" charset="-78"/>
              </a:rPr>
              <a:t>4- تفاوت شعر و </a:t>
            </a:r>
            <a:r>
              <a:rPr lang="fa-IR" dirty="0" smtClean="0">
                <a:cs typeface="B Titr" pitchFamily="2" charset="-78"/>
              </a:rPr>
              <a:t>نظم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a-IR" dirty="0">
                <a:cs typeface="B Homa" pitchFamily="2" charset="-78"/>
              </a:rPr>
              <a:t>سخنی که بر پایۀ خیال تکیه کرده باشد شعر گویند و عدّه­ای مهم­ترین ویژگی شعر را عنصر تخیّل و عاطفه می­دانند. در حالی که نظم این دو ویژگی را ندارد.</a:t>
            </a:r>
            <a:endParaRPr lang="en-US" dirty="0">
              <a:cs typeface="B Homa" pitchFamily="2" charset="-78"/>
            </a:endParaRPr>
          </a:p>
          <a:p>
            <a:pPr marL="0" indent="0" algn="just">
              <a:buNone/>
            </a:pPr>
            <a:r>
              <a:rPr lang="fa-IR" dirty="0">
                <a:cs typeface="B Titr" pitchFamily="2" charset="-78"/>
              </a:rPr>
              <a:t>* نمونه­ای از نظم:</a:t>
            </a:r>
            <a:endParaRPr lang="en-US" dirty="0">
              <a:cs typeface="B Titr" pitchFamily="2" charset="-78"/>
            </a:endParaRPr>
          </a:p>
          <a:p>
            <a:pPr marL="0" indent="0">
              <a:buNone/>
            </a:pPr>
            <a:r>
              <a:rPr lang="fa-IR" sz="2600" dirty="0">
                <a:latin typeface="IranNastaliq" pitchFamily="18" charset="0"/>
                <a:cs typeface="B Farnaz" pitchFamily="2" charset="-78"/>
              </a:rPr>
              <a:t>        </a:t>
            </a:r>
            <a:r>
              <a:rPr lang="fa-IR" sz="2600" dirty="0" smtClean="0">
                <a:latin typeface="IranNastaliq" pitchFamily="18" charset="0"/>
                <a:cs typeface="B Farnaz" pitchFamily="2" charset="-78"/>
              </a:rPr>
              <a:t>                  </a:t>
            </a:r>
            <a:r>
              <a:rPr lang="fa-IR" sz="2600" dirty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حیوونا خیلی هستند             وحشی و اهلی هستند</a:t>
            </a:r>
            <a:endParaRPr lang="en-US" sz="2600" dirty="0">
              <a:solidFill>
                <a:srgbClr val="FF0000"/>
              </a:solidFill>
              <a:latin typeface="IranNastaliq" pitchFamily="18" charset="0"/>
              <a:cs typeface="B Farnaz" pitchFamily="2" charset="-78"/>
            </a:endParaRPr>
          </a:p>
          <a:p>
            <a:pPr marL="0" indent="0">
              <a:buNone/>
            </a:pPr>
            <a:r>
              <a:rPr lang="fa-IR" sz="2600" dirty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  </a:t>
            </a:r>
            <a:r>
              <a:rPr lang="fa-IR" sz="2600" dirty="0" smtClean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                         گاو </a:t>
            </a:r>
            <a:r>
              <a:rPr lang="fa-IR" sz="2600" dirty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بچه­اش گوساله	</a:t>
            </a:r>
            <a:r>
              <a:rPr lang="fa-IR" sz="2600" dirty="0" smtClean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     </a:t>
            </a:r>
            <a:r>
              <a:rPr lang="fa-IR" sz="2600" dirty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بز، بچه­اش </a:t>
            </a:r>
            <a:r>
              <a:rPr lang="fa-IR" sz="2600" dirty="0" smtClean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بزغاله</a:t>
            </a:r>
            <a:endParaRPr lang="en-US" sz="2600" dirty="0" smtClean="0">
              <a:solidFill>
                <a:srgbClr val="FF0000"/>
              </a:solidFill>
              <a:latin typeface="IranNastaliq" pitchFamily="18" charset="0"/>
              <a:cs typeface="B Farnaz" pitchFamily="2" charset="-78"/>
            </a:endParaRPr>
          </a:p>
          <a:p>
            <a:pPr marL="0" indent="0">
              <a:buNone/>
            </a:pPr>
            <a:r>
              <a:rPr lang="fa-IR" sz="2600" dirty="0" smtClean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                           گوسفند و میش و بره          می­چرند توی دره</a:t>
            </a:r>
            <a:endParaRPr lang="en-US" sz="2600" dirty="0" smtClean="0">
              <a:solidFill>
                <a:srgbClr val="FF0000"/>
              </a:solidFill>
              <a:latin typeface="IranNastaliq" pitchFamily="18" charset="0"/>
              <a:cs typeface="B Farnaz" pitchFamily="2" charset="-78"/>
            </a:endParaRPr>
          </a:p>
          <a:p>
            <a:pPr marL="0" indent="0">
              <a:buNone/>
            </a:pPr>
            <a:r>
              <a:rPr lang="fa-IR" sz="2600" dirty="0" smtClean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                           </a:t>
            </a:r>
            <a:r>
              <a:rPr lang="fa-IR" sz="2600" dirty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اسب و شتر تو </a:t>
            </a:r>
            <a:r>
              <a:rPr lang="fa-IR" sz="2600" dirty="0" smtClean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صحرا	     </a:t>
            </a:r>
            <a:r>
              <a:rPr lang="fa-IR" sz="2600" dirty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بار می­برند به هر جا</a:t>
            </a:r>
            <a:endParaRPr lang="en-US" sz="2600" dirty="0">
              <a:solidFill>
                <a:srgbClr val="FF0000"/>
              </a:solidFill>
              <a:latin typeface="IranNastaliq" pitchFamily="18" charset="0"/>
              <a:cs typeface="B Farnaz" pitchFamily="2" charset="-78"/>
            </a:endParaRPr>
          </a:p>
          <a:p>
            <a:pPr marL="0" indent="0">
              <a:buNone/>
            </a:pPr>
            <a:r>
              <a:rPr lang="fa-IR" sz="2600" dirty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   </a:t>
            </a:r>
            <a:r>
              <a:rPr lang="fa-IR" sz="2600" dirty="0" smtClean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                         </a:t>
            </a:r>
            <a:r>
              <a:rPr lang="fa-IR" sz="2600" dirty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گنجشک و سار و بلبل	</a:t>
            </a:r>
            <a:r>
              <a:rPr lang="fa-IR" sz="2600" dirty="0" smtClean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     </a:t>
            </a:r>
            <a:r>
              <a:rPr lang="fa-IR" sz="2600" dirty="0">
                <a:solidFill>
                  <a:srgbClr val="FF0000"/>
                </a:solidFill>
                <a:latin typeface="IranNastaliq" pitchFamily="18" charset="0"/>
                <a:cs typeface="B Farnaz" pitchFamily="2" charset="-78"/>
              </a:rPr>
              <a:t>میرن رو شاخۀ گل</a:t>
            </a:r>
            <a:endParaRPr lang="en-US" sz="2600" dirty="0">
              <a:solidFill>
                <a:srgbClr val="FF0000"/>
              </a:solidFill>
              <a:latin typeface="IranNastaliq" pitchFamily="18" charset="0"/>
              <a:cs typeface="B Farnaz" pitchFamily="2" charset="-78"/>
            </a:endParaRPr>
          </a:p>
          <a:p>
            <a:pPr marL="0" indent="0" algn="just">
              <a:buNone/>
            </a:pPr>
            <a:endParaRPr lang="fa-IR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990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420" y="260648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انواع شعر</a:t>
            </a:r>
            <a:br>
              <a:rPr lang="fa-IR" dirty="0" smtClean="0">
                <a:cs typeface="B Titr" pitchFamily="2" charset="-78"/>
              </a:rPr>
            </a:br>
            <a:r>
              <a:rPr lang="fa-IR" sz="1300" dirty="0" smtClean="0">
                <a:cs typeface="B Titr" pitchFamily="2" charset="-78"/>
              </a:rPr>
              <a:t/>
            </a:r>
            <a:br>
              <a:rPr lang="fa-IR" sz="1300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 1- </a:t>
            </a:r>
            <a:r>
              <a:rPr lang="fa-IR" dirty="0">
                <a:cs typeface="B Titr" pitchFamily="2" charset="-78"/>
              </a:rPr>
              <a:t>کهن (سنّتی)	</a:t>
            </a:r>
            <a:r>
              <a:rPr lang="fa-IR" dirty="0" smtClean="0">
                <a:cs typeface="B Titr" pitchFamily="2" charset="-78"/>
              </a:rPr>
              <a:t>2- </a:t>
            </a:r>
            <a:r>
              <a:rPr lang="fa-IR" dirty="0">
                <a:cs typeface="B Titr" pitchFamily="2" charset="-78"/>
              </a:rPr>
              <a:t>نو</a:t>
            </a:r>
            <a:r>
              <a:rPr lang="en-US" dirty="0">
                <a:cs typeface="B Titr" pitchFamily="2" charset="-78"/>
              </a:rPr>
              <a:t/>
            </a:r>
            <a:br>
              <a:rPr lang="en-US" dirty="0">
                <a:cs typeface="B Titr" pitchFamily="2" charset="-78"/>
              </a:rPr>
            </a:b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a-IR" dirty="0" smtClean="0">
                <a:cs typeface="B Titr" pitchFamily="2" charset="-78"/>
              </a:rPr>
              <a:t>1- </a:t>
            </a:r>
            <a:r>
              <a:rPr lang="fa-IR" dirty="0">
                <a:cs typeface="B Titr" pitchFamily="2" charset="-78"/>
              </a:rPr>
              <a:t>شعر کهن: </a:t>
            </a:r>
            <a:endParaRPr lang="fa-IR" dirty="0" smtClean="0">
              <a:cs typeface="B Titr" pitchFamily="2" charset="-78"/>
            </a:endParaRPr>
          </a:p>
          <a:p>
            <a:pPr marL="0" indent="0" algn="just">
              <a:buNone/>
            </a:pPr>
            <a:r>
              <a:rPr lang="fa-IR" sz="3500" dirty="0">
                <a:cs typeface="B Vahid" pitchFamily="2" charset="-78"/>
              </a:rPr>
              <a:t>این گونه شعر کاملاً موزون بوده و دارای وزن بوده و براساس قالب­های آن قافیه­های آن قرار می­گیرد. یعنی برای شناختن قالب­های شعر کهن باید به طرز قرار گرفتن قافیه­های آن نگاه کنیم. </a:t>
            </a:r>
          </a:p>
          <a:p>
            <a:pPr marL="0" indent="0">
              <a:buNone/>
            </a:pPr>
            <a:r>
              <a:rPr lang="fa-IR" dirty="0" smtClean="0">
                <a:cs typeface="B Titr" pitchFamily="2" charset="-78"/>
              </a:rPr>
              <a:t>مانند</a:t>
            </a:r>
            <a:r>
              <a:rPr lang="fa-IR" dirty="0">
                <a:cs typeface="B Titr" pitchFamily="2" charset="-78"/>
              </a:rPr>
              <a:t>:</a:t>
            </a:r>
            <a:endParaRPr lang="en-US" dirty="0">
              <a:cs typeface="B Titr" pitchFamily="2" charset="-78"/>
            </a:endParaRPr>
          </a:p>
          <a:p>
            <a:pPr marL="0" indent="0" algn="just">
              <a:buNone/>
            </a:pPr>
            <a:r>
              <a:rPr lang="fa-IR" sz="3500" dirty="0">
                <a:cs typeface="B Vahid" pitchFamily="2" charset="-78"/>
              </a:rPr>
              <a:t>قالب مثنوی که طرز قرار گرفتن قافیه­های آن به صورت نمودار زیر است</a:t>
            </a:r>
            <a:r>
              <a:rPr lang="fa-IR" sz="3500" dirty="0" smtClean="0">
                <a:cs typeface="B Vahid" pitchFamily="2" charset="-78"/>
              </a:rPr>
              <a:t>.</a:t>
            </a:r>
          </a:p>
          <a:p>
            <a:pPr marL="0" indent="0" algn="just">
              <a:buNone/>
            </a:pPr>
            <a:endParaRPr lang="fa-IR" sz="3500" dirty="0" smtClean="0">
              <a:cs typeface="B Vahid" pitchFamily="2" charset="-78"/>
            </a:endParaRPr>
          </a:p>
          <a:p>
            <a:pPr marL="0" indent="0" algn="just">
              <a:buNone/>
            </a:pPr>
            <a:endParaRPr lang="fa-IR" sz="3500" dirty="0">
              <a:cs typeface="B Vahid" pitchFamily="2" charset="-78"/>
            </a:endParaRPr>
          </a:p>
          <a:p>
            <a:pPr marL="0" indent="0" algn="just">
              <a:buNone/>
            </a:pPr>
            <a:r>
              <a:rPr lang="fa-IR" sz="3500" dirty="0">
                <a:cs typeface="B Mehr" pitchFamily="2" charset="-78"/>
              </a:rPr>
              <a:t>انواع قالب­های دیگر در شعر کهن: </a:t>
            </a:r>
            <a:endParaRPr lang="fa-IR" sz="3500" dirty="0" smtClean="0">
              <a:cs typeface="B Mehr" pitchFamily="2" charset="-78"/>
            </a:endParaRPr>
          </a:p>
          <a:p>
            <a:pPr marL="0" indent="0" algn="l">
              <a:buNone/>
            </a:pPr>
            <a:r>
              <a:rPr lang="fa-IR" sz="3500" b="1" dirty="0" smtClean="0">
                <a:cs typeface="B Mehr" pitchFamily="2" charset="-78"/>
              </a:rPr>
              <a:t>قصیده</a:t>
            </a:r>
            <a:r>
              <a:rPr lang="fa-IR" sz="3500" b="1" dirty="0">
                <a:cs typeface="B Mehr" pitchFamily="2" charset="-78"/>
              </a:rPr>
              <a:t>، غزل، قطعه، رباعی، چهارپاره و ....</a:t>
            </a:r>
            <a:endParaRPr lang="en-US" sz="3500" b="1" dirty="0">
              <a:cs typeface="B Mehr" pitchFamily="2" charset="-78"/>
            </a:endParaRPr>
          </a:p>
          <a:p>
            <a:pPr marL="0" indent="0">
              <a:buNone/>
            </a:pPr>
            <a:endParaRPr lang="en-US" dirty="0">
              <a:cs typeface="B Homa" pitchFamily="2" charset="-78"/>
            </a:endParaRPr>
          </a:p>
          <a:p>
            <a:pPr marL="0" indent="0">
              <a:buNone/>
            </a:pPr>
            <a:endParaRPr lang="fa-IR" dirty="0">
              <a:cs typeface="B Homa" pitchFamily="2" charset="-78"/>
            </a:endParaRPr>
          </a:p>
        </p:txBody>
      </p:sp>
      <p:grpSp>
        <p:nvGrpSpPr>
          <p:cNvPr id="4" name="Canvas 1"/>
          <p:cNvGrpSpPr/>
          <p:nvPr/>
        </p:nvGrpSpPr>
        <p:grpSpPr>
          <a:xfrm>
            <a:off x="530258" y="4340704"/>
            <a:ext cx="6273990" cy="1296144"/>
            <a:chOff x="0" y="0"/>
            <a:chExt cx="3510915" cy="89916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3510915" cy="899160"/>
            </a:xfrm>
            <a:prstGeom prst="rect">
              <a:avLst/>
            </a:prstGeom>
          </p:spPr>
        </p:sp>
        <p:cxnSp>
          <p:nvCxnSpPr>
            <p:cNvPr id="6" name="Straight Connector 5"/>
            <p:cNvCxnSpPr/>
            <p:nvPr/>
          </p:nvCxnSpPr>
          <p:spPr>
            <a:xfrm flipH="1">
              <a:off x="263348" y="146304"/>
              <a:ext cx="128016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2048256" y="438912"/>
              <a:ext cx="128016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2048256" y="731520"/>
              <a:ext cx="128016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263348" y="438912"/>
              <a:ext cx="128016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263348" y="731520"/>
              <a:ext cx="128016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2062886" y="146304"/>
              <a:ext cx="128016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204825" y="365760"/>
              <a:ext cx="102413" cy="117043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a-IR"/>
            </a:p>
          </p:txBody>
        </p:sp>
        <p:sp>
          <p:nvSpPr>
            <p:cNvPr id="13" name="Oval 12"/>
            <p:cNvSpPr/>
            <p:nvPr/>
          </p:nvSpPr>
          <p:spPr>
            <a:xfrm>
              <a:off x="1967789" y="380390"/>
              <a:ext cx="102413" cy="117043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a-IR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204825" y="665684"/>
              <a:ext cx="102413" cy="109728"/>
            </a:xfrm>
            <a:prstGeom prst="triangl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a-IR"/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1967790" y="658209"/>
              <a:ext cx="102413" cy="109728"/>
            </a:xfrm>
            <a:prstGeom prst="triangl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a-I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04825" y="95098"/>
              <a:ext cx="102413" cy="95097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a-IR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975105" y="95098"/>
              <a:ext cx="102413" cy="95097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a-IR"/>
            </a:p>
          </p:txBody>
        </p:sp>
      </p:grpSp>
    </p:spTree>
    <p:extLst>
      <p:ext uri="{BB962C8B-B14F-4D97-AF65-F5344CB8AC3E}">
        <p14:creationId xmlns:p14="http://schemas.microsoft.com/office/powerpoint/2010/main" val="2080163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Titr" pitchFamily="2" charset="-78"/>
              </a:rPr>
              <a:t>2- شعر نو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a-IR" b="1" dirty="0">
                <a:solidFill>
                  <a:srgbClr val="C00000"/>
                </a:solidFill>
                <a:cs typeface="B Lotus" pitchFamily="2" charset="-78"/>
              </a:rPr>
              <a:t>شعری است که در برابر شعر کهن، چون از ویژگی­های شعر کهن (سنّتی) پیروی نمی­کند.</a:t>
            </a:r>
            <a:endParaRPr lang="en-US" b="1" dirty="0">
              <a:solidFill>
                <a:srgbClr val="C00000"/>
              </a:solidFill>
              <a:cs typeface="B Lotus" pitchFamily="2" charset="-78"/>
            </a:endParaRPr>
          </a:p>
          <a:p>
            <a:pPr marL="0" indent="0" algn="just">
              <a:buNone/>
            </a:pPr>
            <a:r>
              <a:rPr lang="fa-IR" b="1" dirty="0">
                <a:solidFill>
                  <a:srgbClr val="C00000"/>
                </a:solidFill>
                <a:cs typeface="B Lotus" pitchFamily="2" charset="-78"/>
              </a:rPr>
              <a:t>شعر نو در قرن 14 هجری به وجود آمده است در حالی که شعر کهن (سنّتی) قدمتی 1100 ساله دارد.</a:t>
            </a:r>
            <a:endParaRPr lang="en-US" b="1" dirty="0">
              <a:solidFill>
                <a:srgbClr val="C00000"/>
              </a:solidFill>
              <a:cs typeface="B Lotus" pitchFamily="2" charset="-78"/>
            </a:endParaRPr>
          </a:p>
          <a:p>
            <a:pPr marL="0" indent="0">
              <a:buNone/>
            </a:pPr>
            <a:r>
              <a:rPr lang="fa-IR" dirty="0">
                <a:cs typeface="B Titr" pitchFamily="2" charset="-78"/>
              </a:rPr>
              <a:t>انواع شعر نو</a:t>
            </a:r>
            <a:r>
              <a:rPr lang="fa-IR" dirty="0" smtClean="0">
                <a:cs typeface="B Titr" pitchFamily="2" charset="-78"/>
              </a:rPr>
              <a:t>:</a:t>
            </a:r>
          </a:p>
          <a:p>
            <a:pPr marL="0" indent="0" algn="just">
              <a:buNone/>
            </a:pPr>
            <a:r>
              <a:rPr lang="fa-IR" sz="3500" dirty="0">
                <a:cs typeface="B Vahid" pitchFamily="2" charset="-78"/>
              </a:rPr>
              <a:t> 1- نیمایی	</a:t>
            </a:r>
          </a:p>
          <a:p>
            <a:pPr marL="0" indent="0" algn="just">
              <a:buNone/>
            </a:pPr>
            <a:r>
              <a:rPr lang="fa-IR" sz="3500" dirty="0">
                <a:cs typeface="B Vahid" pitchFamily="2" charset="-78"/>
              </a:rPr>
              <a:t>2- سپید	</a:t>
            </a:r>
          </a:p>
          <a:p>
            <a:pPr marL="0" indent="0" algn="just">
              <a:buNone/>
            </a:pPr>
            <a:r>
              <a:rPr lang="fa-IR" sz="3500" dirty="0">
                <a:cs typeface="B Vahid" pitchFamily="2" charset="-78"/>
              </a:rPr>
              <a:t>3- موج نو</a:t>
            </a:r>
            <a:endParaRPr lang="en-US" sz="3500" dirty="0">
              <a:cs typeface="B Vahid" pitchFamily="2" charset="-78"/>
            </a:endParaRPr>
          </a:p>
          <a:p>
            <a:pPr marL="0" indent="0" algn="just">
              <a:buNone/>
            </a:pPr>
            <a:r>
              <a:rPr lang="fa-IR" b="1" dirty="0">
                <a:cs typeface="B Lotus" pitchFamily="2" charset="-78"/>
              </a:rPr>
              <a:t>نیما یوشیج را گردآورنده و پدید آورنده شعر نو می­دانند و او را پدر شعر نو می­دانند همان­طور که رودکی را پدر شعر فارسی (کهن) می­دانند.  </a:t>
            </a:r>
            <a:endParaRPr lang="en-US" b="1" dirty="0">
              <a:cs typeface="B Lotus" pitchFamily="2" charset="-78"/>
            </a:endParaRPr>
          </a:p>
          <a:p>
            <a:pPr marL="0" indent="0">
              <a:buNone/>
            </a:pPr>
            <a:endParaRPr lang="fa-IR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7822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312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سخن در زبان فارسی</vt:lpstr>
      <vt:lpstr>3- تفاوت شعر و نثر</vt:lpstr>
      <vt:lpstr>4- تفاوت شعر و نظم</vt:lpstr>
      <vt:lpstr> انواع شعر   1- کهن (سنّتی) 2- نو </vt:lpstr>
      <vt:lpstr>2- شعر نو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سخن در زبان فارسی</dc:title>
  <dc:creator>mostafa</dc:creator>
  <cp:lastModifiedBy>mostafa</cp:lastModifiedBy>
  <cp:revision>4</cp:revision>
  <dcterms:created xsi:type="dcterms:W3CDTF">2020-08-11T07:40:43Z</dcterms:created>
  <dcterms:modified xsi:type="dcterms:W3CDTF">2020-08-11T08:15:11Z</dcterms:modified>
</cp:coreProperties>
</file>